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avi" ContentType="video/x-msvide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5" r:id="rId2"/>
    <p:sldId id="319" r:id="rId3"/>
    <p:sldId id="299" r:id="rId4"/>
    <p:sldId id="317" r:id="rId5"/>
    <p:sldId id="322" r:id="rId6"/>
    <p:sldId id="290" r:id="rId7"/>
    <p:sldId id="328" r:id="rId8"/>
    <p:sldId id="330" r:id="rId9"/>
    <p:sldId id="327" r:id="rId10"/>
    <p:sldId id="323" r:id="rId11"/>
    <p:sldId id="324" r:id="rId12"/>
    <p:sldId id="326" r:id="rId13"/>
    <p:sldId id="325" r:id="rId14"/>
    <p:sldId id="333" r:id="rId15"/>
    <p:sldId id="316" r:id="rId16"/>
    <p:sldId id="318" r:id="rId17"/>
    <p:sldId id="291" r:id="rId18"/>
    <p:sldId id="315" r:id="rId19"/>
    <p:sldId id="329" r:id="rId20"/>
    <p:sldId id="300" r:id="rId21"/>
    <p:sldId id="294" r:id="rId22"/>
    <p:sldId id="302" r:id="rId23"/>
    <p:sldId id="304" r:id="rId24"/>
    <p:sldId id="331" r:id="rId25"/>
    <p:sldId id="332" r:id="rId26"/>
    <p:sldId id="305" r:id="rId27"/>
    <p:sldId id="310" r:id="rId28"/>
    <p:sldId id="311" r:id="rId29"/>
    <p:sldId id="306" r:id="rId30"/>
    <p:sldId id="309" r:id="rId31"/>
    <p:sldId id="307" r:id="rId32"/>
    <p:sldId id="312" r:id="rId33"/>
    <p:sldId id="308" r:id="rId34"/>
    <p:sldId id="313" r:id="rId35"/>
    <p:sldId id="320" r:id="rId36"/>
    <p:sldId id="321" r:id="rId37"/>
  </p:sldIdLst>
  <p:sldSz cx="12192000" cy="6858000"/>
  <p:notesSz cx="6858000" cy="9144000"/>
  <p:embeddedFontLst>
    <p:embeddedFont>
      <p:font typeface="맑은 고딕" panose="020B0503020000020004" pitchFamily="50" charset="-127"/>
      <p:regular r:id="rId40"/>
      <p:bold r:id="rId41"/>
    </p:embeddedFont>
    <p:embeddedFont>
      <p:font typeface="HY나무M" panose="02030600000101010101" pitchFamily="18" charset="-127"/>
      <p:regular r:id="rId42"/>
    </p:embeddedFont>
    <p:embeddedFont>
      <p:font typeface="맑은 고딕" panose="020B0503020000020004" pitchFamily="50" charset="-127"/>
      <p:regular r:id="rId40"/>
      <p:bold r:id="rId41"/>
    </p:embeddedFont>
    <p:embeddedFont>
      <p:font typeface="Euphemia" panose="020B0604020202020204" charset="0"/>
      <p:regular r:id="rId43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1" autoAdjust="0"/>
    <p:restoredTop sz="79647" autoAdjust="0"/>
  </p:normalViewPr>
  <p:slideViewPr>
    <p:cSldViewPr>
      <p:cViewPr varScale="1">
        <p:scale>
          <a:sx n="49" d="100"/>
          <a:sy n="49" d="100"/>
        </p:scale>
        <p:origin x="-240" y="470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2018-02-05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2018-02-05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안녕하십니까</a:t>
            </a:r>
            <a:r>
              <a:rPr lang="en-US" altLang="ko-KR" noProof="0" dirty="0"/>
              <a:t>?</a:t>
            </a:r>
          </a:p>
          <a:p>
            <a:r>
              <a:rPr lang="en-US" altLang="ko-KR" noProof="0" dirty="0"/>
              <a:t>Man in the Wild </a:t>
            </a:r>
          </a:p>
          <a:p>
            <a:r>
              <a:rPr lang="en-US" altLang="ko-KR" noProof="0" dirty="0" err="1"/>
              <a:t>RnP</a:t>
            </a:r>
            <a:r>
              <a:rPr lang="en-US" altLang="ko-KR" noProof="0" dirty="0"/>
              <a:t> Team</a:t>
            </a:r>
            <a:r>
              <a:rPr lang="ko-KR" altLang="en-US" noProof="0" dirty="0"/>
              <a:t>의 발표를 맡게 된 </a:t>
            </a:r>
          </a:p>
          <a:p>
            <a:r>
              <a:rPr lang="ko-KR" altLang="en-US" noProof="0" dirty="0"/>
              <a:t>엔터테인먼트 컴퓨팅 </a:t>
            </a:r>
            <a:r>
              <a:rPr lang="en-US" altLang="ko-KR" noProof="0" dirty="0"/>
              <a:t>15</a:t>
            </a:r>
            <a:r>
              <a:rPr lang="ko-KR" altLang="en-US" noProof="0" dirty="0"/>
              <a:t>학번 박 병근이라고 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발표를 시작 하겠습니다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2291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첫번째로 비교해 볼 것은</a:t>
            </a:r>
          </a:p>
          <a:p>
            <a:r>
              <a:rPr lang="ko-KR" altLang="en-US" dirty="0"/>
              <a:t>플레이어들의 전투유도 방법에 대해서 비교해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배틀그라운드의</a:t>
            </a:r>
            <a:r>
              <a:rPr lang="ko-KR" altLang="en-US" dirty="0"/>
              <a:t> 기본적인 시스템은 </a:t>
            </a:r>
          </a:p>
          <a:p>
            <a:r>
              <a:rPr lang="ko-KR" altLang="en-US" dirty="0"/>
              <a:t>일정 시간이 지나면 </a:t>
            </a:r>
            <a:r>
              <a:rPr lang="ko-KR" altLang="en-US" dirty="0" err="1"/>
              <a:t>맵을</a:t>
            </a:r>
            <a:r>
              <a:rPr lang="ko-KR" altLang="en-US" dirty="0"/>
              <a:t> 둘러 싸고 있는 자기장이 좁혀지면서 살아남은 플레이어들을 한 곳으로 양치기 개처럼 한곳에 몰아 넣는 역할을 해줍니다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저희 게임은 자기장이 아닌 플레이어 각각이 가지고 있는 허기를 활용하여 동물 오브젝트들을 </a:t>
            </a:r>
            <a:r>
              <a:rPr lang="ko-KR" altLang="en-US" dirty="0" err="1"/>
              <a:t>사냥해야한다는</a:t>
            </a:r>
            <a:r>
              <a:rPr lang="ko-KR" altLang="en-US" dirty="0"/>
              <a:t> 개연성을 부여하였습니다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동물오브젝트를</a:t>
            </a:r>
            <a:r>
              <a:rPr lang="ko-KR" altLang="en-US" dirty="0"/>
              <a:t> 맵 레벨디자인을 통해 </a:t>
            </a:r>
          </a:p>
          <a:p>
            <a:r>
              <a:rPr lang="ko-KR" altLang="en-US" dirty="0"/>
              <a:t>동물을 찾아 떠나는 플레이어들의 동선을 어느정도 유도하여 그곳으로 플레이어들은 서서히 모이게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822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동물을 사냥하기 위해서는 무기를 사용하게 될 것이고 무기를 사용하게 되면 </a:t>
            </a:r>
            <a:r>
              <a:rPr lang="ko-KR" altLang="en-US" dirty="0" err="1"/>
              <a:t>맵에</a:t>
            </a:r>
            <a:r>
              <a:rPr lang="ko-KR" altLang="en-US" dirty="0"/>
              <a:t> 무기를 사용한 플레이어의 위치가 표시가 되게 되고 플레이어는 자신의 위치정보를 적에게 제공이 되는 점을 이용해 다양한 전략적인 요소로 활용할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139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동물을 사냥하기 위해서는 무기를 사용하게 될 것이고 무기를 사용하게 되면 </a:t>
            </a:r>
            <a:r>
              <a:rPr lang="ko-KR" altLang="en-US" dirty="0" err="1"/>
              <a:t>맵에</a:t>
            </a:r>
            <a:r>
              <a:rPr lang="ko-KR" altLang="en-US" dirty="0"/>
              <a:t> 무기를 사용한 플레이어의 위치가 표시가 되게 되고 플레이어는 자신의 위치정보를 적에게 제공이 되는 점을 이용해 다양한 전략적인 요소로 활용할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사운드프로그래밍 도전 </a:t>
            </a:r>
            <a:r>
              <a:rPr lang="en-US" altLang="ko-KR" dirty="0"/>
              <a:t>.. </a:t>
            </a:r>
            <a:r>
              <a:rPr lang="ko-KR" altLang="en-US" dirty="0"/>
              <a:t>입체음향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2414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저희는 코딩은 </a:t>
            </a:r>
            <a:r>
              <a:rPr lang="ko-KR" altLang="en-US" noProof="0" dirty="0" err="1"/>
              <a:t>비쥬얼을</a:t>
            </a:r>
            <a:r>
              <a:rPr lang="ko-KR" altLang="en-US" noProof="0" dirty="0"/>
              <a:t> 활용하여 유니티 엔진을 사용합니다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그리고 서버</a:t>
            </a:r>
            <a:r>
              <a:rPr lang="en-US" altLang="ko-KR" noProof="0" dirty="0"/>
              <a:t>,</a:t>
            </a:r>
            <a:r>
              <a:rPr lang="ko-KR" altLang="en-US" noProof="0" dirty="0"/>
              <a:t>데이터연동 관해서는 </a:t>
            </a:r>
            <a:r>
              <a:rPr lang="ko-KR" altLang="en-US" noProof="0" dirty="0" err="1"/>
              <a:t>포톤과</a:t>
            </a:r>
            <a:r>
              <a:rPr lang="ko-KR" altLang="en-US" noProof="0" dirty="0"/>
              <a:t> </a:t>
            </a:r>
            <a:r>
              <a:rPr lang="en-US" altLang="ko-KR" noProof="0" dirty="0" err="1"/>
              <a:t>mysql,json</a:t>
            </a:r>
            <a:r>
              <a:rPr lang="ko-KR" altLang="en-US" noProof="0" dirty="0"/>
              <a:t>을 사용하며 그래픽적 요소로는 맥스와 포토샵을 활용할 것입니다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3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배경이 없으면 음식에 간을 </a:t>
            </a:r>
            <a:r>
              <a:rPr lang="ko-KR" altLang="en-US" noProof="0" dirty="0" err="1"/>
              <a:t>안한거마냥</a:t>
            </a:r>
            <a:r>
              <a:rPr lang="ko-KR" altLang="en-US" noProof="0" dirty="0"/>
              <a:t> 맛이 심심할거 같아 이러한 게임의 배경을 제안해 </a:t>
            </a:r>
            <a:r>
              <a:rPr lang="ko-KR" altLang="en-US" noProof="0" dirty="0" err="1"/>
              <a:t>봣고요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게임의 특징을 두줄로 정리하자면</a:t>
            </a:r>
          </a:p>
          <a:p>
            <a:pPr rtl="0"/>
            <a:r>
              <a:rPr lang="ko-KR" altLang="en-US" noProof="0" dirty="0"/>
              <a:t>방대한 </a:t>
            </a:r>
            <a:r>
              <a:rPr lang="ko-KR" altLang="en-US" noProof="0" dirty="0" err="1"/>
              <a:t>오픈월드맵에서</a:t>
            </a:r>
            <a:r>
              <a:rPr lang="ko-KR" altLang="en-US" noProof="0" dirty="0"/>
              <a:t> 무기와 물품을 활용해</a:t>
            </a:r>
          </a:p>
          <a:p>
            <a:pPr rtl="0"/>
            <a:r>
              <a:rPr lang="ko-KR" altLang="en-US" noProof="0" dirty="0"/>
              <a:t>최후의 </a:t>
            </a:r>
            <a:r>
              <a:rPr lang="en-US" altLang="ko-KR" noProof="0" dirty="0"/>
              <a:t>1</a:t>
            </a:r>
            <a:r>
              <a:rPr lang="ko-KR" altLang="en-US" noProof="0" dirty="0"/>
              <a:t>인 혹은 팀을 가려내는 </a:t>
            </a:r>
            <a:r>
              <a:rPr lang="ko-KR" altLang="en-US" noProof="0" dirty="0" err="1"/>
              <a:t>배틀로얄</a:t>
            </a:r>
            <a:r>
              <a:rPr lang="ko-KR" altLang="en-US" noProof="0" dirty="0"/>
              <a:t> 게임입니다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/>
              <a:t>허기에 대해서도 다시한번 정리가 되어있습니다</a:t>
            </a:r>
            <a:r>
              <a:rPr lang="en-US" altLang="ko-KR" noProof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실질적인 게임에서 볼 수 있는 구성원들에 대해서 이야기를 해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83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첫번쨰로 소개할건 플레이어 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다시한번 허기를 강조하고 있으며</a:t>
            </a:r>
          </a:p>
          <a:p>
            <a:r>
              <a:rPr lang="ko-KR" altLang="en-US" noProof="0" dirty="0"/>
              <a:t>캐릭터의 걷는 속도는 </a:t>
            </a:r>
            <a:r>
              <a:rPr lang="en-US" altLang="ko-KR" noProof="0" dirty="0"/>
              <a:t>3m/s</a:t>
            </a:r>
            <a:r>
              <a:rPr lang="ko-KR" altLang="en-US" noProof="0" dirty="0"/>
              <a:t>이며 달리기 동작 시 </a:t>
            </a:r>
            <a:r>
              <a:rPr lang="en-US" altLang="ko-KR" noProof="0" dirty="0"/>
              <a:t>6m/s</a:t>
            </a:r>
            <a:r>
              <a:rPr lang="ko-KR" altLang="en-US" noProof="0" dirty="0"/>
              <a:t>로 상승하게 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캐릭터의 스케일은 기본적으로</a:t>
            </a:r>
          </a:p>
          <a:p>
            <a:r>
              <a:rPr lang="ko-KR" altLang="en-US" noProof="0" dirty="0"/>
              <a:t>가로세로높이</a:t>
            </a:r>
          </a:p>
          <a:p>
            <a:r>
              <a:rPr lang="en-US" altLang="ko-KR" noProof="0" dirty="0"/>
              <a:t>1:1:1</a:t>
            </a:r>
            <a:r>
              <a:rPr lang="ko-KR" altLang="en-US" noProof="0" dirty="0"/>
              <a:t>을 기준으로 잡습니다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ppt</a:t>
            </a:r>
            <a:r>
              <a:rPr lang="ko-KR" altLang="en-US" dirty="0"/>
              <a:t>를 보시기 전에 목차를 훑고 지나가겠습니다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총 </a:t>
            </a:r>
            <a:r>
              <a:rPr lang="en-US" altLang="ko-KR" dirty="0"/>
              <a:t>4</a:t>
            </a:r>
            <a:r>
              <a:rPr lang="ko-KR" altLang="en-US" dirty="0"/>
              <a:t>가지의 목차를 중심으로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게임소개</a:t>
            </a:r>
            <a:r>
              <a:rPr lang="en-US" altLang="ko-KR" dirty="0"/>
              <a:t>, </a:t>
            </a:r>
            <a:r>
              <a:rPr lang="ko-KR" altLang="en-US" dirty="0"/>
              <a:t>게임의 특징</a:t>
            </a:r>
            <a:r>
              <a:rPr lang="en-US" altLang="ko-KR" dirty="0"/>
              <a:t>, </a:t>
            </a:r>
            <a:r>
              <a:rPr lang="ko-KR" altLang="en-US" dirty="0"/>
              <a:t>게임플레이 그리고 마지막으로 게임을 개발할 기술적 요소에 대하여 기술했습니다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77801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다음으로 소개할건 </a:t>
            </a:r>
            <a:r>
              <a:rPr lang="ko-KR" altLang="en-US" noProof="0" dirty="0" err="1"/>
              <a:t>맵입니다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각각 </a:t>
            </a:r>
            <a:r>
              <a:rPr lang="ko-KR" altLang="en-US" noProof="0" dirty="0" err="1"/>
              <a:t>맵을</a:t>
            </a:r>
            <a:r>
              <a:rPr lang="ko-KR" altLang="en-US" noProof="0" dirty="0"/>
              <a:t> 분할하여 그 지역별로 획득할 수 있는 오브젝트를 별도로 만들어 지역의 개성을 부여할 것이고 플레이어들의 기본 베이스캠프는 대칭된 지역에서 시작하게 됩니다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 err="1"/>
              <a:t>맵의</a:t>
            </a:r>
            <a:r>
              <a:rPr lang="ko-KR" altLang="en-US" noProof="0" dirty="0"/>
              <a:t> 사이즈는 가로세로 </a:t>
            </a:r>
            <a:r>
              <a:rPr lang="en-US" altLang="ko-KR" noProof="0" dirty="0"/>
              <a:t>1600</a:t>
            </a:r>
            <a:r>
              <a:rPr lang="ko-KR" altLang="en-US" noProof="0" dirty="0"/>
              <a:t>을 기준으로 하며</a:t>
            </a:r>
          </a:p>
          <a:p>
            <a:pPr rtl="0"/>
            <a:r>
              <a:rPr lang="en-US" altLang="ko-KR" noProof="0" dirty="0"/>
              <a:t>6m/s</a:t>
            </a:r>
            <a:r>
              <a:rPr lang="ko-KR" altLang="en-US" noProof="0" dirty="0"/>
              <a:t>로 한방향으로만 달리면 </a:t>
            </a:r>
            <a:r>
              <a:rPr lang="en-US" altLang="ko-KR" noProof="0" dirty="0"/>
              <a:t>4~5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소모되며 걷는다면 거의 </a:t>
            </a:r>
            <a:r>
              <a:rPr lang="en-US" altLang="ko-KR" noProof="0" dirty="0"/>
              <a:t>8~9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걸립니다</a:t>
            </a:r>
          </a:p>
          <a:p>
            <a:pPr rtl="0"/>
            <a:r>
              <a:rPr lang="ko-KR" altLang="en-US" noProof="0" dirty="0"/>
              <a:t>대각선으로 뛰면 </a:t>
            </a:r>
            <a:r>
              <a:rPr lang="en-US" altLang="ko-KR" noProof="0" dirty="0"/>
              <a:t>6</a:t>
            </a:r>
            <a:r>
              <a:rPr lang="ko-KR" altLang="en-US" noProof="0" dirty="0" err="1"/>
              <a:t>분소모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 err="1"/>
              <a:t>중립오브젝트입니다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게임에 심심함을 줄여줄 오브젝트 들입니다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동물은 육식동물</a:t>
            </a:r>
            <a:r>
              <a:rPr lang="en-US" altLang="ko-KR" noProof="0" dirty="0"/>
              <a:t>,</a:t>
            </a:r>
            <a:r>
              <a:rPr lang="ko-KR" altLang="en-US" noProof="0" dirty="0"/>
              <a:t>초식동물이 존재하며</a:t>
            </a:r>
          </a:p>
          <a:p>
            <a:r>
              <a:rPr lang="ko-KR" altLang="en-US" noProof="0" dirty="0"/>
              <a:t>육식동물은 매복</a:t>
            </a:r>
            <a:r>
              <a:rPr lang="en-US" altLang="ko-KR" noProof="0" dirty="0"/>
              <a:t>,</a:t>
            </a:r>
            <a:r>
              <a:rPr lang="ko-KR" altLang="en-US" noProof="0" dirty="0"/>
              <a:t>돌진같은 기본적인 움직임을 갖고 초식동물들은 매우 </a:t>
            </a:r>
            <a:r>
              <a:rPr lang="ko-KR" altLang="en-US" noProof="0" dirty="0" err="1"/>
              <a:t>빠른속도로</a:t>
            </a:r>
            <a:r>
              <a:rPr lang="ko-KR" altLang="en-US" noProof="0" dirty="0"/>
              <a:t> 도망을 칩니다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곤충은 </a:t>
            </a:r>
            <a:r>
              <a:rPr lang="ko-KR" altLang="en-US" noProof="0" dirty="0" err="1"/>
              <a:t>맵의</a:t>
            </a:r>
            <a:r>
              <a:rPr lang="ko-KR" altLang="en-US" noProof="0" dirty="0"/>
              <a:t> 일정한 지역에 플레이어가 돌입하게 되면 지속적인 피해를 입히는 요소이며</a:t>
            </a:r>
          </a:p>
          <a:p>
            <a:endParaRPr lang="ko-KR" altLang="en-US" noProof="0" dirty="0"/>
          </a:p>
          <a:p>
            <a:r>
              <a:rPr lang="ko-KR" altLang="en-US" noProof="0" dirty="0" err="1"/>
              <a:t>함정또한</a:t>
            </a:r>
            <a:r>
              <a:rPr lang="ko-KR" altLang="en-US" noProof="0" dirty="0"/>
              <a:t> </a:t>
            </a:r>
            <a:r>
              <a:rPr lang="ko-KR" altLang="en-US" noProof="0" dirty="0" err="1"/>
              <a:t>중립오브젝트로</a:t>
            </a:r>
            <a:r>
              <a:rPr lang="ko-KR" altLang="en-US" noProof="0" dirty="0"/>
              <a:t> 양쪽 진형 모두 피해를 입힙니다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아이템은 </a:t>
            </a:r>
          </a:p>
          <a:p>
            <a:r>
              <a:rPr lang="ko-KR" altLang="en-US" noProof="0" dirty="0"/>
              <a:t>생존 서바이벌 </a:t>
            </a:r>
            <a:r>
              <a:rPr lang="ko-KR" altLang="en-US" noProof="0" dirty="0" err="1"/>
              <a:t>게임답게</a:t>
            </a:r>
            <a:endParaRPr lang="ko-KR" altLang="en-US" noProof="0" dirty="0"/>
          </a:p>
          <a:p>
            <a:r>
              <a:rPr lang="ko-KR" altLang="en-US" noProof="0" dirty="0"/>
              <a:t>가방 음식 무기 의료아이템이 존재하며</a:t>
            </a:r>
          </a:p>
          <a:p>
            <a:r>
              <a:rPr lang="ko-KR" altLang="en-US" noProof="0" dirty="0" err="1"/>
              <a:t>맵의</a:t>
            </a:r>
            <a:r>
              <a:rPr lang="ko-KR" altLang="en-US" noProof="0" dirty="0"/>
              <a:t> 지역곳곳에 숨겨져 있는 아이템들을 찾아서 획득할 수 있습니다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23098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12315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플레이에 대해 알아보도록 하겠습니다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조작은 키보드와 마우스를 기본으로 하며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그리고 게임의 진행입니다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게임플레이를 시작하면 플레이어는 아이템 </a:t>
            </a:r>
            <a:r>
              <a:rPr lang="ko-KR" altLang="en-US" dirty="0" err="1"/>
              <a:t>파밍과</a:t>
            </a:r>
            <a:r>
              <a:rPr lang="ko-KR" altLang="en-US" dirty="0"/>
              <a:t> 수렵활동을 시작합니다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 </a:t>
            </a:r>
            <a:r>
              <a:rPr lang="ko-KR" altLang="en-US" dirty="0" err="1"/>
              <a:t>파밍과</a:t>
            </a:r>
            <a:r>
              <a:rPr lang="ko-KR" altLang="en-US" dirty="0"/>
              <a:t> 허기가 충분할 시가 공격에 최적화된 상태이며 이 상태를 기본 </a:t>
            </a:r>
            <a:r>
              <a:rPr lang="ko-KR" altLang="en-US" dirty="0" err="1"/>
              <a:t>상태라고정하고</a:t>
            </a:r>
            <a:r>
              <a:rPr lang="ko-KR" altLang="en-US" dirty="0"/>
              <a:t> 적을 발견하게 되면 전투가 발생하게 되는 게임 진행입니다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자연스러운 애니메이션의 전환 그리고 카메라 표현을 여러가지 기법을 고안해 현장감을 느낄 수 있도록 하겠다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예를 들자면 상대방에게 피격을 때 흔들리는 카메라를 예로 들 수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조준</a:t>
            </a:r>
            <a:r>
              <a:rPr lang="en-US" altLang="ko-KR" dirty="0"/>
              <a:t>, </a:t>
            </a:r>
            <a:r>
              <a:rPr lang="ko-KR" altLang="en-US" dirty="0"/>
              <a:t>사격</a:t>
            </a:r>
            <a:r>
              <a:rPr lang="en-US" altLang="ko-KR" dirty="0"/>
              <a:t>, </a:t>
            </a:r>
            <a:r>
              <a:rPr lang="ko-KR" altLang="en-US" dirty="0"/>
              <a:t>뛰기</a:t>
            </a:r>
            <a:r>
              <a:rPr lang="en-US" altLang="ko-KR" dirty="0"/>
              <a:t>,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앉기</a:t>
            </a:r>
            <a:r>
              <a:rPr lang="en-US" altLang="ko-KR" dirty="0"/>
              <a:t>,</a:t>
            </a:r>
            <a:r>
              <a:rPr lang="ko-KR" altLang="en-US" dirty="0"/>
              <a:t>점프</a:t>
            </a:r>
            <a:r>
              <a:rPr lang="en-US" altLang="ko-KR" dirty="0"/>
              <a:t>,</a:t>
            </a:r>
            <a:r>
              <a:rPr lang="ko-KR" altLang="en-US" dirty="0"/>
              <a:t>배고파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50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저희는 유니티 엔진과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서버를 구현할 계획이며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최종적으로 다양한 오브젝트를 활용한 게임을 개발할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16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 목적들에 대해서 어떻게 저희가 연구를 할 </a:t>
            </a:r>
            <a:r>
              <a:rPr lang="ko-KR" altLang="en-US" dirty="0" err="1"/>
              <a:t>것이냐하면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맥스 포톤 유니티의 기능 숙달을 하며</a:t>
            </a:r>
          </a:p>
          <a:p>
            <a:r>
              <a:rPr lang="ko-KR" altLang="en-US" dirty="0"/>
              <a:t>팀원들과 많은 의사소통을 통해 팀을 다같이 이끌어 나가며</a:t>
            </a:r>
          </a:p>
          <a:p>
            <a:r>
              <a:rPr lang="en-US" altLang="ko-KR" dirty="0"/>
              <a:t>FPS</a:t>
            </a:r>
            <a:r>
              <a:rPr lang="ko-KR" altLang="en-US" dirty="0"/>
              <a:t>전투 시스템을 기반으로 한 게임을 개발할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9442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소개입니다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게임의 장르는 생존 서바이벌 게임이며</a:t>
            </a:r>
          </a:p>
          <a:p>
            <a:r>
              <a:rPr lang="ko-KR" altLang="en-US" noProof="0" dirty="0"/>
              <a:t>시점은 </a:t>
            </a:r>
            <a:r>
              <a:rPr lang="en-US" altLang="ko-KR" noProof="0" dirty="0"/>
              <a:t>3</a:t>
            </a:r>
            <a:r>
              <a:rPr lang="ko-KR" altLang="en-US" noProof="0" dirty="0"/>
              <a:t>인칭 시점의 등뒤에서 보여지는 백 뷰를 기본으로 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거리단위는 유니티에서 기본으로 </a:t>
            </a:r>
            <a:r>
              <a:rPr lang="ko-KR" altLang="en-US" noProof="0" dirty="0" err="1"/>
              <a:t>정해놓은</a:t>
            </a:r>
            <a:r>
              <a:rPr lang="ko-KR" altLang="en-US" noProof="0" dirty="0"/>
              <a:t> 스케일 단위 </a:t>
            </a:r>
            <a:r>
              <a:rPr lang="en-US" altLang="ko-KR" noProof="0" dirty="0"/>
              <a:t>1m</a:t>
            </a:r>
            <a:r>
              <a:rPr lang="ko-KR" altLang="en-US" noProof="0" dirty="0"/>
              <a:t>를 사용하고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게임은 수많은 위험요소가 존재하는 섬에서 팀원들과 힘을 합쳐 상대를 몰살시킨다는 게임의 목적을 가지고 플레이를 하게 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플레이어가 무기를 가지고 초식동물을 겨냥하고 있는 모습을 볼 수 있습니다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그리고 </a:t>
            </a:r>
            <a:r>
              <a:rPr lang="en-US" altLang="ko-KR" noProof="0" dirty="0"/>
              <a:t>UI</a:t>
            </a:r>
            <a:r>
              <a:rPr lang="ko-KR" altLang="en-US" noProof="0" dirty="0"/>
              <a:t>로는 왼쪽 상단에 지도와 화면의 </a:t>
            </a:r>
            <a:r>
              <a:rPr lang="en-US" altLang="ko-KR" noProof="0" dirty="0"/>
              <a:t>6</a:t>
            </a:r>
            <a:r>
              <a:rPr lang="ko-KR" altLang="en-US" noProof="0" dirty="0"/>
              <a:t>시 방향에 존재하는 빠른 아이템 전환을 위한 단축키 아이템 그리고 그 오른쪽에는 게이지 바들을 볼 수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22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본 게임과 비교를 해볼 게임을 찾아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저희는 오픈한지 </a:t>
            </a:r>
            <a:r>
              <a:rPr lang="ko-KR" altLang="en-US" sz="1200" b="0" u="none" strike="noStrike" kern="1200" baseline="0" noProof="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오랜시간이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지나지 않았으며 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구입을 해야 할 수 있는 유료게임에도 불구하고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pc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 점유율이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30%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이상을 차지하고 있는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배틀 그라운드와 비교를 해 보았습니다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https://playbattlegrounds.com/main.pu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7001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xmlns="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  <p:sp>
        <p:nvSpPr>
          <p:cNvPr id="8" name="슬라이드 번호 개체 틀 11">
            <a:extLst>
              <a:ext uri="{FF2B5EF4-FFF2-40B4-BE49-F238E27FC236}">
                <a16:creationId xmlns:a16="http://schemas.microsoft.com/office/drawing/2014/main" xmlns="" id="{FE3E7298-FF53-4915-B527-3F38B55F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11">
            <a:extLst>
              <a:ext uri="{FF2B5EF4-FFF2-40B4-BE49-F238E27FC236}">
                <a16:creationId xmlns:a16="http://schemas.microsoft.com/office/drawing/2014/main" xmlns="" id="{34E92D7B-1E9A-49C0-B041-5CB65B22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9509760" cy="4127627"/>
          </a:xfrm>
        </p:spPr>
        <p:txBody>
          <a:bodyPr rtlCol="0"/>
          <a:lstStyle>
            <a:lvl1pPr>
              <a:lnSpc>
                <a:spcPct val="50000"/>
              </a:lnSpc>
              <a:defRPr/>
            </a:lvl1pPr>
            <a:lvl2pPr>
              <a:lnSpc>
                <a:spcPct val="50000"/>
              </a:lnSpc>
              <a:defRPr/>
            </a:lvl2pPr>
            <a:lvl3pPr>
              <a:lnSpc>
                <a:spcPct val="50000"/>
              </a:lnSpc>
              <a:defRPr/>
            </a:lvl3pPr>
            <a:lvl4pPr>
              <a:lnSpc>
                <a:spcPct val="50000"/>
              </a:lnSpc>
              <a:defRPr/>
            </a:lvl4pPr>
            <a:lvl5pPr>
              <a:lnSpc>
                <a:spcPct val="50000"/>
              </a:lnSpc>
              <a:defRPr/>
            </a:lvl5pPr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xmlns="" id="{3C0960D0-48B8-4A8B-822B-CA2EEF04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xmlns="" id="{1D4BEB7E-F0AF-48A3-AE6B-A6D3B5F7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6AA9AFD1-8448-4551-BC38-1FC3C26F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/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11">
            <a:extLst>
              <a:ext uri="{FF2B5EF4-FFF2-40B4-BE49-F238E27FC236}">
                <a16:creationId xmlns:a16="http://schemas.microsoft.com/office/drawing/2014/main" xmlns="" id="{34D3BBCB-2D1A-4E0C-AC1B-2CFF97F3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&amp;ehk=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&amp;ehk=sS1HLOFcB7I0I24FOAtNvQ&amp;r=0&amp;pid=OfficeInsert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E8EDD36-0440-4CD9-A68A-2EB88BFF6771}"/>
              </a:ext>
            </a:extLst>
          </p:cNvPr>
          <p:cNvSpPr/>
          <p:nvPr/>
        </p:nvSpPr>
        <p:spPr>
          <a:xfrm>
            <a:off x="263352" y="4941168"/>
            <a:ext cx="2042160" cy="1764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9F3B5D6-54F0-4887-82C1-F4543D106FF1}"/>
              </a:ext>
            </a:extLst>
          </p:cNvPr>
          <p:cNvCxnSpPr>
            <a:cxnSpLocks/>
          </p:cNvCxnSpPr>
          <p:nvPr/>
        </p:nvCxnSpPr>
        <p:spPr>
          <a:xfrm>
            <a:off x="263352" y="5449951"/>
            <a:ext cx="2042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F69D7482-D8C2-47FC-A38D-9B5909B5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6026" y="1870154"/>
            <a:ext cx="5839948" cy="4379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i="1" u="sng" dirty="0">
                <a:solidFill>
                  <a:srgbClr val="0070C0"/>
                </a:solidFill>
                <a:latin typeface="+mn-ea"/>
                <a:ea typeface="+mn-ea"/>
              </a:rPr>
              <a:t>플레이어들의 전투 유도 방법</a:t>
            </a:r>
            <a:endParaRPr lang="en-US" altLang="ko-KR" sz="32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3000" dirty="0">
              <a:latin typeface="+mn-ea"/>
              <a:ea typeface="+mn-ea"/>
            </a:endParaRPr>
          </a:p>
          <a:p>
            <a:pPr lvl="1"/>
            <a:r>
              <a:rPr lang="ko-KR" altLang="en-US" sz="2400" dirty="0">
                <a:latin typeface="+mn-ea"/>
                <a:ea typeface="+mn-ea"/>
              </a:rPr>
              <a:t>배틀 그라운드 </a:t>
            </a:r>
            <a:endParaRPr lang="en-US" altLang="ko-KR" sz="2400" dirty="0"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시간마다 좁아지는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자기장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일정 시간</a:t>
            </a:r>
            <a:r>
              <a:rPr lang="en-US" altLang="ko-KR" sz="2200" dirty="0">
                <a:latin typeface="+mn-ea"/>
                <a:ea typeface="+mn-ea"/>
              </a:rPr>
              <a:t>, </a:t>
            </a:r>
            <a:r>
              <a:rPr lang="ko-KR" altLang="en-US" sz="2200" dirty="0">
                <a:latin typeface="+mn-ea"/>
                <a:ea typeface="+mn-ea"/>
              </a:rPr>
              <a:t>활동 마다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소모되는 허기 </a:t>
            </a:r>
            <a:r>
              <a:rPr lang="ko-KR" altLang="en-US" sz="2200" dirty="0">
                <a:latin typeface="+mn-ea"/>
                <a:ea typeface="+mn-ea"/>
              </a:rPr>
              <a:t>를 해결하기 위해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 dirty="0">
                <a:latin typeface="+mn-ea"/>
                <a:ea typeface="+mn-ea"/>
              </a:rPr>
              <a:t>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동물 오브젝트를 사냥하기 위해 플레이어는 전장으로</a:t>
            </a:r>
            <a:r>
              <a:rPr lang="en-US" altLang="ko-KR" sz="2200" dirty="0">
                <a:latin typeface="+mn-ea"/>
                <a:ea typeface="+mn-ea"/>
              </a:rPr>
              <a:t> </a:t>
            </a:r>
            <a:r>
              <a:rPr lang="ko-KR" altLang="en-US" sz="2200" dirty="0">
                <a:latin typeface="+mn-ea"/>
                <a:ea typeface="+mn-ea"/>
              </a:rPr>
              <a:t>모인다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421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동물 오브젝트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플레이어는 허기를 해결하기 위해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동물을 사냥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0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4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동물을 사냥하기 위해 동물을 찾아내어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총을 사용 </a:t>
            </a:r>
            <a:r>
              <a:rPr lang="ko-KR" altLang="en-US" sz="2200" dirty="0">
                <a:latin typeface="+mn-ea"/>
                <a:ea typeface="+mn-ea"/>
              </a:rPr>
              <a:t>해 발포를 하게 될 것이고 </a:t>
            </a: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2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적에게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자신의 위치가 발각 </a:t>
            </a:r>
            <a:r>
              <a:rPr lang="ko-KR" altLang="en-US" sz="2200" dirty="0">
                <a:latin typeface="+mn-ea"/>
                <a:ea typeface="+mn-ea"/>
              </a:rPr>
              <a:t>되며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게임의 긴장감을 증진 </a:t>
            </a:r>
            <a:r>
              <a:rPr lang="ko-KR" altLang="en-US" sz="2200" dirty="0">
                <a:latin typeface="+mn-ea"/>
                <a:ea typeface="+mn-ea"/>
              </a:rPr>
              <a:t>시킨다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캐릭터 성장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아이템 </a:t>
            </a:r>
            <a:r>
              <a:rPr lang="ko-KR" altLang="en-US" sz="2200" dirty="0" err="1">
                <a:latin typeface="+mn-ea"/>
                <a:ea typeface="+mn-ea"/>
              </a:rPr>
              <a:t>파밍을</a:t>
            </a:r>
            <a:r>
              <a:rPr lang="ko-KR" altLang="en-US" sz="2200" dirty="0">
                <a:latin typeface="+mn-ea"/>
                <a:ea typeface="+mn-ea"/>
              </a:rPr>
              <a:t> 통해 아이템을 획득한다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각 아이템에는 </a:t>
            </a:r>
            <a:r>
              <a:rPr lang="ko-KR" altLang="en-US" sz="2200" b="1" i="1" dirty="0">
                <a:solidFill>
                  <a:schemeClr val="accent3"/>
                </a:solidFill>
                <a:latin typeface="+mn-ea"/>
                <a:ea typeface="+mn-ea"/>
              </a:rPr>
              <a:t>장착조건이 존재 </a:t>
            </a:r>
            <a:r>
              <a:rPr lang="ko-KR" altLang="en-US" sz="2200" dirty="0">
                <a:latin typeface="+mn-ea"/>
                <a:ea typeface="+mn-ea"/>
              </a:rPr>
              <a:t>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레벨에 맞는 무기를 장착하기 위해 오브젝트를 사냥함으로써 조건을 맞춘다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26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총 소리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총을 발포하게 되면 미니 맵 에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위치정보가 표기</a:t>
            </a:r>
            <a:r>
              <a:rPr lang="ko-KR" altLang="en-US" sz="2200" dirty="0">
                <a:latin typeface="+mn-ea"/>
                <a:ea typeface="+mn-ea"/>
              </a:rPr>
              <a:t>가 되며 이 정보를 </a:t>
            </a:r>
            <a:endParaRPr lang="en-US" altLang="ko-KR" sz="2200" dirty="0"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 dirty="0">
                <a:latin typeface="+mn-ea"/>
                <a:ea typeface="+mn-ea"/>
              </a:rPr>
              <a:t>이용해 상대를 속일 수 있으며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상대방을 공략할 수 있는 전략적인 요소가 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685800" lvl="2" indent="0">
              <a:buNone/>
            </a:pPr>
            <a:endParaRPr lang="en-US" altLang="ko-KR" sz="2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55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월드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 오브젝트를 사냥하며 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캐릭터를 성장시키고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게임진행의 핵심적인 요소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플레이어의 이동을 이끌어 내는 요소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허기는 일정시간마다 소모되며 움직일수록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채우지 않을 시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아사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동물 오브젝트를 사냥 함으로써 얻는 아이템으로 허기 회복가능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오브젝트를 배치 함으로써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동선과 전장을 유도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구성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97BFD14-7FC4-4100-9D32-77091A309E78}"/>
              </a:ext>
            </a:extLst>
          </p:cNvPr>
          <p:cNvSpPr/>
          <p:nvPr/>
        </p:nvSpPr>
        <p:spPr>
          <a:xfrm>
            <a:off x="5231904" y="404664"/>
            <a:ext cx="6480720" cy="57394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B9D757-B4BF-41A6-B34A-3D9C261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9BD3585-9CC8-4890-B5A8-07ABE682C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7EA6D32-76E1-4673-9EA3-285C83A4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92" y="685800"/>
            <a:ext cx="3052264" cy="576753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타 게임과의 비교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xmlns="" id="{90789590-DDE4-4E3F-9E67-D3E5D5090520}"/>
              </a:ext>
            </a:extLst>
          </p:cNvPr>
          <p:cNvSpPr txBox="1">
            <a:spLocks/>
          </p:cNvSpPr>
          <p:nvPr/>
        </p:nvSpPr>
        <p:spPr>
          <a:xfrm>
            <a:off x="8689224" y="713874"/>
            <a:ext cx="274933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745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2514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28346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게임플레이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조작 방법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클라이언트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일정 및    역할 분담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허기라는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30m/s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40m/s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(x):0.5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 0.5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 0.5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732777"/>
            <a:ext cx="2160240" cy="344981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b="1" i="1" dirty="0">
                <a:solidFill>
                  <a:srgbClr val="0070C0"/>
                </a:solidFill>
              </a:rPr>
              <a:t>오브젝트와 지형 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  <a:p>
            <a:endParaRPr lang="en-US" altLang="ko-KR" dirty="0"/>
          </a:p>
          <a:p>
            <a:r>
              <a:rPr lang="ko-KR" altLang="en-US" dirty="0"/>
              <a:t>예상 플레이타임 </a:t>
            </a:r>
            <a:r>
              <a:rPr lang="en-US" altLang="ko-KR" dirty="0"/>
              <a:t>: 10~20</a:t>
            </a:r>
            <a:r>
              <a:rPr lang="ko-KR" altLang="en-US" dirty="0"/>
              <a:t>분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89" y="534741"/>
            <a:ext cx="5816030" cy="5759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xmlns="" id="{414BFFFE-2FAE-45F5-8EFE-02BF90DBC95D}"/>
              </a:ext>
            </a:extLst>
          </p:cNvPr>
          <p:cNvSpPr/>
          <p:nvPr/>
        </p:nvSpPr>
        <p:spPr>
          <a:xfrm>
            <a:off x="7894013" y="858871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High Forest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B2B3B19-89DD-4C4C-8FCD-BF2EF9672479}"/>
              </a:ext>
            </a:extLst>
          </p:cNvPr>
          <p:cNvSpPr/>
          <p:nvPr/>
        </p:nvSpPr>
        <p:spPr>
          <a:xfrm>
            <a:off x="9323859" y="2510428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Village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365AC937-6F49-4844-9225-3ABFBF8D69A6}"/>
              </a:ext>
            </a:extLst>
          </p:cNvPr>
          <p:cNvSpPr/>
          <p:nvPr/>
        </p:nvSpPr>
        <p:spPr>
          <a:xfrm>
            <a:off x="5952306" y="2446247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Village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EC4A9BD-264C-4E31-9C46-A6F108E19EAF}"/>
              </a:ext>
            </a:extLst>
          </p:cNvPr>
          <p:cNvSpPr/>
          <p:nvPr/>
        </p:nvSpPr>
        <p:spPr>
          <a:xfrm>
            <a:off x="7929158" y="4458311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Low Forest</a:t>
            </a:r>
            <a:endParaRPr lang="ko-KR" altLang="en-US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xmlns="" id="{3BBDA81E-0EB8-47DF-B5F0-A42689D897F3}"/>
              </a:ext>
            </a:extLst>
          </p:cNvPr>
          <p:cNvSpPr/>
          <p:nvPr/>
        </p:nvSpPr>
        <p:spPr>
          <a:xfrm>
            <a:off x="10632504" y="2514326"/>
            <a:ext cx="1224976" cy="54006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 B</a:t>
            </a:r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xmlns="" id="{60503AC3-0429-4439-A7DA-7068D2F17178}"/>
              </a:ext>
            </a:extLst>
          </p:cNvPr>
          <p:cNvSpPr/>
          <p:nvPr/>
        </p:nvSpPr>
        <p:spPr>
          <a:xfrm>
            <a:off x="5103107" y="3727475"/>
            <a:ext cx="1224976" cy="54006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 A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D1D817C-B2C9-486E-BFE0-91D6586FF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73" y="4106775"/>
            <a:ext cx="6096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A0BAC5E-22F0-4A4E-9360-69D8CD5E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192" y="28455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중립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적군이 설치한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xmlns="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취식을 하여 허기를 채울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맵 의 곳곳에 숨겨져 있으며 착용 가능한 레벨이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 아이템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파밍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을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DE6701A2-F3E9-471F-AEE9-4C1B80163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877665"/>
              </p:ext>
            </p:extLst>
          </p:nvPr>
        </p:nvGraphicFramePr>
        <p:xfrm>
          <a:off x="6367434" y="1084072"/>
          <a:ext cx="3619500" cy="6800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xmlns="" val="36988290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가방 </a:t>
                      </a:r>
                      <a:r>
                        <a:rPr lang="en-US" altLang="ko-KR" sz="1100" u="none" strike="noStrike" dirty="0">
                          <a:effectLst/>
                        </a:rPr>
                        <a:t>: 2 EA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ko-KR" altLang="en-US" sz="1100" u="none" strike="noStrike" dirty="0">
                          <a:effectLst/>
                        </a:rPr>
                        <a:t>음식 </a:t>
                      </a:r>
                      <a:r>
                        <a:rPr lang="en-US" altLang="ko-KR" sz="1100" u="none" strike="noStrike" dirty="0">
                          <a:effectLst/>
                        </a:rPr>
                        <a:t>: 2 EA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ko-KR" altLang="en-US" sz="1100" u="none" strike="noStrike" dirty="0">
                          <a:effectLst/>
                        </a:rPr>
                        <a:t>의료 아이템 </a:t>
                      </a:r>
                      <a:r>
                        <a:rPr lang="en-US" altLang="ko-KR" sz="1100" u="none" strike="noStrike" dirty="0">
                          <a:effectLst/>
                        </a:rPr>
                        <a:t>: 2 EA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ko-KR" altLang="en-US" sz="1100" u="none" strike="noStrike" dirty="0">
                          <a:effectLst/>
                        </a:rPr>
                        <a:t>총기류 </a:t>
                      </a:r>
                      <a:r>
                        <a:rPr lang="en-US" altLang="ko-KR" sz="1100" u="none" strike="noStrike" dirty="0">
                          <a:effectLst/>
                        </a:rPr>
                        <a:t>: 10 EA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43373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총기 강화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 강화를 통해 총기를 강력하게 업그레이드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곳곳에 존재하는 장착아이템을 찾아 조립하여 무기를 강화한다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Ex)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데미지 증가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연사속도 증가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…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30E71C3-88A1-4162-BF9D-2B3834904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44" r="99375">
                        <a14:foregroundMark x1="27656" y1="40938" x2="55781" y2="38750"/>
                        <a14:foregroundMark x1="55781" y1="38750" x2="55781" y2="38750"/>
                        <a14:foregroundMark x1="71875" y1="38750" x2="38438" y2="39688"/>
                        <a14:foregroundMark x1="64063" y1="36563" x2="49219" y2="36563"/>
                        <a14:foregroundMark x1="64063" y1="36250" x2="47969" y2="37188"/>
                        <a14:foregroundMark x1="62500" y1="36563" x2="48125" y2="36250"/>
                        <a14:foregroundMark x1="48125" y1="36250" x2="42813" y2="36250"/>
                        <a14:foregroundMark x1="62344" y1="37188" x2="48594" y2="37813"/>
                        <a14:foregroundMark x1="47500" y1="39375" x2="35469" y2="42500"/>
                        <a14:foregroundMark x1="35469" y1="42500" x2="25156" y2="41875"/>
                        <a14:foregroundMark x1="25156" y1="41875" x2="40625" y2="44375"/>
                        <a14:foregroundMark x1="20781" y1="39375" x2="42344" y2="46250"/>
                        <a14:foregroundMark x1="34563" y1="46730" x2="17031" y2="47813"/>
                        <a14:foregroundMark x1="36288" y1="46624" x2="35289" y2="46685"/>
                        <a14:foregroundMark x1="42344" y1="46250" x2="38302" y2="46500"/>
                        <a14:foregroundMark x1="17031" y1="47813" x2="22344" y2="36250"/>
                        <a14:foregroundMark x1="34979" y1="48547" x2="22188" y2="45000"/>
                        <a14:foregroundMark x1="37969" y1="49375" x2="37434" y2="49227"/>
                        <a14:foregroundMark x1="22188" y1="45000" x2="15000" y2="37500"/>
                        <a14:foregroundMark x1="50938" y1="56250" x2="26563" y2="32813"/>
                        <a14:foregroundMark x1="39761" y1="51447" x2="47344" y2="62500"/>
                        <a14:foregroundMark x1="37727" y1="48484" x2="39231" y2="50675"/>
                        <a14:foregroundMark x1="28906" y1="35625" x2="36340" y2="46461"/>
                        <a14:foregroundMark x1="34873" y1="48083" x2="25781" y2="38125"/>
                        <a14:foregroundMark x1="39518" y1="52696" x2="53438" y2="67188"/>
                        <a14:foregroundMark x1="30625" y1="43438" x2="34806" y2="47791"/>
                        <a14:foregroundMark x1="30726" y1="49401" x2="25938" y2="45625"/>
                        <a14:foregroundMark x1="53281" y1="67188" x2="37929" y2="55081"/>
                        <a14:foregroundMark x1="33449" y1="54451" x2="45625" y2="69063"/>
                        <a14:foregroundMark x1="30781" y1="51250" x2="33334" y2="54314"/>
                        <a14:foregroundMark x1="45625" y1="69063" x2="25156" y2="51250"/>
                        <a14:foregroundMark x1="14375" y1="45000" x2="54531" y2="79688"/>
                        <a14:foregroundMark x1="54531" y1="79688" x2="54531" y2="79688"/>
                        <a14:foregroundMark x1="56094" y1="80625" x2="19531" y2="44375"/>
                        <a14:foregroundMark x1="19375" y1="45625" x2="40625" y2="77500"/>
                        <a14:foregroundMark x1="40625" y1="77500" x2="43438" y2="79063"/>
                        <a14:foregroundMark x1="91719" y1="31875" x2="89219" y2="51875"/>
                        <a14:foregroundMark x1="89219" y1="51875" x2="89219" y2="51875"/>
                        <a14:foregroundMark x1="94219" y1="37188" x2="99375" y2="47500"/>
                        <a14:foregroundMark x1="98750" y1="33750" x2="93594" y2="56563"/>
                        <a14:foregroundMark x1="95469" y1="40313" x2="94531" y2="50000"/>
                        <a14:foregroundMark x1="99219" y1="38125" x2="88438" y2="52500"/>
                        <a14:foregroundMark x1="89844" y1="42813" x2="89063" y2="52188"/>
                        <a14:foregroundMark x1="92813" y1="36563" x2="86719" y2="54688"/>
                        <a14:foregroundMark x1="90781" y1="40625" x2="85469" y2="53750"/>
                        <a14:foregroundMark x1="88281" y1="40000" x2="84531" y2="50313"/>
                        <a14:foregroundMark x1="88438" y1="35313" x2="82031" y2="52500"/>
                        <a14:foregroundMark x1="87031" y1="29063" x2="79375" y2="45938"/>
                        <a14:foregroundMark x1="79375" y1="45938" x2="79219" y2="46250"/>
                        <a14:foregroundMark x1="81875" y1="33125" x2="77500" y2="46563"/>
                        <a14:foregroundMark x1="83281" y1="26563" x2="77500" y2="47188"/>
                        <a14:foregroundMark x1="82969" y1="30938" x2="75313" y2="52188"/>
                        <a14:foregroundMark x1="82969" y1="32500" x2="75000" y2="52188"/>
                        <a14:foregroundMark x1="84063" y1="22188" x2="74531" y2="46250"/>
                        <a14:foregroundMark x1="81094" y1="28750" x2="72031" y2="52500"/>
                        <a14:foregroundMark x1="77969" y1="34688" x2="70625" y2="51250"/>
                        <a14:foregroundMark x1="77656" y1="27187" x2="68594" y2="48750"/>
                        <a14:foregroundMark x1="74531" y1="31875" x2="67344" y2="50938"/>
                        <a14:foregroundMark x1="72031" y1="33125" x2="64531" y2="51563"/>
                        <a14:foregroundMark x1="69844" y1="32500" x2="62031" y2="51563"/>
                        <a14:foregroundMark x1="68438" y1="27187" x2="57500" y2="52500"/>
                        <a14:foregroundMark x1="62344" y1="38438" x2="54531" y2="56563"/>
                        <a14:foregroundMark x1="54531" y1="56563" x2="54531" y2="56563"/>
                        <a14:foregroundMark x1="60469" y1="34688" x2="52812" y2="54063"/>
                        <a14:foregroundMark x1="60625" y1="26875" x2="50781" y2="53125"/>
                        <a14:foregroundMark x1="61094" y1="21875" x2="49219" y2="48438"/>
                        <a14:foregroundMark x1="57656" y1="22500" x2="48594" y2="49375"/>
                        <a14:foregroundMark x1="56719" y1="24688" x2="47656" y2="49063"/>
                        <a14:foregroundMark x1="51719" y1="29063" x2="44844" y2="47813"/>
                        <a14:foregroundMark x1="50313" y1="25625" x2="43750" y2="46250"/>
                        <a14:foregroundMark x1="46228" y1="35405" x2="40781" y2="51250"/>
                        <a14:foregroundMark x1="51094" y1="21250" x2="46347" y2="35059"/>
                        <a14:foregroundMark x1="52969" y1="20938" x2="41875" y2="48438"/>
                        <a14:foregroundMark x1="52500" y1="28125" x2="45641" y2="28379"/>
                        <a14:foregroundMark x1="36393" y1="24063" x2="29063" y2="24063"/>
                        <a14:foregroundMark x1="44688" y1="24063" x2="39109" y2="24063"/>
                        <a14:foregroundMark x1="31884" y1="27164" x2="29531" y2="27813"/>
                        <a14:foregroundMark x1="33061" y1="26839" x2="32317" y2="27044"/>
                        <a14:foregroundMark x1="43125" y1="24063" x2="39774" y2="24987"/>
                        <a14:foregroundMark x1="33121" y1="30537" x2="18906" y2="33438"/>
                        <a14:foregroundMark x1="33025" y1="26875" x2="24688" y2="26875"/>
                        <a14:foregroundMark x1="34322" y1="36476" x2="3125" y2="43438"/>
                        <a14:foregroundMark x1="26719" y1="50000" x2="13750" y2="47188"/>
                        <a14:foregroundMark x1="13750" y1="47188" x2="13750" y2="47188"/>
                        <a14:foregroundMark x1="27187" y1="58438" x2="17813" y2="52500"/>
                        <a14:foregroundMark x1="28594" y1="64063" x2="19375" y2="54063"/>
                        <a14:foregroundMark x1="27656" y1="65000" x2="18750" y2="51563"/>
                        <a14:foregroundMark x1="28906" y1="65938" x2="27187" y2="67500"/>
                        <a14:foregroundMark x1="26250" y1="63750" x2="29375" y2="69688"/>
                        <a14:foregroundMark x1="25938" y1="64688" x2="29531" y2="71875"/>
                        <a14:foregroundMark x1="29531" y1="71563" x2="19063" y2="57813"/>
                        <a14:foregroundMark x1="21563" y1="59375" x2="27969" y2="72500"/>
                        <a14:foregroundMark x1="27969" y1="72500" x2="28594" y2="73125"/>
                        <a14:foregroundMark x1="29063" y1="73750" x2="15313" y2="51875"/>
                        <a14:foregroundMark x1="20781" y1="56250" x2="27656" y2="74375"/>
                        <a14:foregroundMark x1="27344" y1="73750" x2="14219" y2="46250"/>
                        <a14:foregroundMark x1="14219" y1="42188" x2="15000" y2="75000"/>
                        <a14:foregroundMark x1="13750" y1="38750" x2="9375" y2="21875"/>
                        <a14:foregroundMark x1="11563" y1="25938" x2="19688" y2="64688"/>
                        <a14:foregroundMark x1="19844" y1="65000" x2="9063" y2="33438"/>
                        <a14:foregroundMark x1="8906" y1="33125" x2="10313" y2="71875"/>
                        <a14:foregroundMark x1="10625" y1="58125" x2="5469" y2="24063"/>
                        <a14:foregroundMark x1="5469" y1="24688" x2="3438" y2="69375"/>
                        <a14:foregroundMark x1="2344" y1="20313" x2="4063" y2="72500"/>
                        <a14:foregroundMark x1="6094" y1="38750" x2="2344" y2="66875"/>
                        <a14:foregroundMark x1="2344" y1="66875" x2="2344" y2="66875"/>
                        <a14:foregroundMark x1="4219" y1="31563" x2="3125" y2="47813"/>
                        <a14:foregroundMark x1="36188" y1="24656" x2="21719" y2="19063"/>
                        <a14:foregroundMark x1="28281" y1="23750" x2="36222" y2="24558"/>
                        <a14:foregroundMark x1="36696" y1="23186" x2="30156" y2="19063"/>
                        <a14:foregroundMark x1="39169" y1="24745" x2="38926" y2="24592"/>
                        <a14:foregroundMark x1="35458" y1="25169" x2="35895" y2="25644"/>
                        <a14:foregroundMark x1="31563" y1="20938" x2="35147" y2="24832"/>
                        <a14:foregroundMark x1="45987" y1="35425" x2="51719" y2="37813"/>
                        <a14:foregroundMark x1="48906" y1="24688" x2="52812" y2="42813"/>
                        <a14:foregroundMark x1="52812" y1="42813" x2="55000" y2="47188"/>
                        <a14:foregroundMark x1="60313" y1="31875" x2="80938" y2="51563"/>
                        <a14:foregroundMark x1="80938" y1="51563" x2="81875" y2="51875"/>
                        <a14:foregroundMark x1="81875" y1="40938" x2="90313" y2="54688"/>
                        <a14:foregroundMark x1="87344" y1="41563" x2="96250" y2="51250"/>
                        <a14:foregroundMark x1="98594" y1="42500" x2="99219" y2="46563"/>
                        <a14:backgroundMark x1="45000" y1="30938" x2="41250" y2="31250"/>
                        <a14:backgroundMark x1="35313" y1="33125" x2="40469" y2="31875"/>
                        <a14:backgroundMark x1="36719" y1="30625" x2="43281" y2="30625"/>
                        <a14:backgroundMark x1="36875" y1="28750" x2="40781" y2="30312"/>
                        <a14:backgroundMark x1="36875" y1="29688" x2="35156" y2="31250"/>
                        <a14:backgroundMark x1="35313" y1="30938" x2="36250" y2="29375"/>
                        <a14:backgroundMark x1="36250" y1="29375" x2="34375" y2="31250"/>
                        <a14:backgroundMark x1="34375" y1="31250" x2="35313" y2="29688"/>
                        <a14:backgroundMark x1="36875" y1="29063" x2="35313" y2="29688"/>
                        <a14:backgroundMark x1="33750" y1="30625" x2="33281" y2="30938"/>
                        <a14:backgroundMark x1="34219" y1="29688" x2="33750" y2="31250"/>
                        <a14:backgroundMark x1="35313" y1="27187" x2="37813" y2="27813"/>
                        <a14:backgroundMark x1="44844" y1="28438" x2="44219" y2="29688"/>
                        <a14:backgroundMark x1="43906" y1="29375" x2="45625" y2="28438"/>
                        <a14:backgroundMark x1="36094" y1="50938" x2="35313" y2="53438"/>
                        <a14:backgroundMark x1="33281" y1="50938" x2="32969" y2="52500"/>
                        <a14:backgroundMark x1="35156" y1="50313" x2="36406" y2="51250"/>
                        <a14:backgroundMark x1="36406" y1="50000" x2="37188" y2="50000"/>
                        <a14:backgroundMark x1="37188" y1="50000" x2="37031" y2="51875"/>
                        <a14:backgroundMark x1="36875" y1="52188" x2="35313" y2="50000"/>
                        <a14:backgroundMark x1="35313" y1="49688" x2="37344" y2="4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8088" y="4173805"/>
            <a:ext cx="5159896" cy="27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보스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팀원들과 협동을 통해 보스 오브젝트를 공략하라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특수 지역에 존재하는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보스급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중립 오브젝트를 공략하여 전략적 도움을 얻는다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Ex)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이동속도 증가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대량의 캐릭터 경험치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9D68413-0B0D-4581-A199-B32823E95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079" y1="40554" x2="31240" y2="42317"/>
                        <a14:foregroundMark x1="45089" y1="60453" x2="44283" y2="62469"/>
                        <a14:foregroundMark x1="25926" y1="35013" x2="26570" y2="35516"/>
                        <a14:foregroundMark x1="26570" y1="35264" x2="26570" y2="35516"/>
                        <a14:foregroundMark x1="26570" y1="35516" x2="26087" y2="35516"/>
                        <a14:foregroundMark x1="38808" y1="48111" x2="35427" y2="49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058287"/>
            <a:ext cx="5915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xmlns="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xmlns="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xmlns="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xmlns="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xmlns="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xmlns="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xmlns="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xmlns="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xmlns="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9464EC7F-51A0-4E6D-91B5-E95C2ED185D1}"/>
              </a:ext>
            </a:extLst>
          </p:cNvPr>
          <p:cNvSpPr/>
          <p:nvPr/>
        </p:nvSpPr>
        <p:spPr>
          <a:xfrm>
            <a:off x="3015397" y="3108206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xmlns="" id="{A455F042-A13B-48A4-9905-BC8D1AE6B847}"/>
              </a:ext>
            </a:extLst>
          </p:cNvPr>
          <p:cNvSpPr/>
          <p:nvPr/>
        </p:nvSpPr>
        <p:spPr>
          <a:xfrm>
            <a:off x="5098382" y="2877525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14AF6B0-D708-40C8-BE1B-A50C814C94F9}"/>
              </a:ext>
            </a:extLst>
          </p:cNvPr>
          <p:cNvSpPr/>
          <p:nvPr/>
        </p:nvSpPr>
        <p:spPr>
          <a:xfrm>
            <a:off x="3031566" y="468224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xmlns="" id="{273AE543-4A6C-4090-9B1E-D4309E483CC7}"/>
              </a:ext>
            </a:extLst>
          </p:cNvPr>
          <p:cNvSpPr/>
          <p:nvPr/>
        </p:nvSpPr>
        <p:spPr>
          <a:xfrm>
            <a:off x="5046149" y="4489130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xmlns="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599573" y="3362138"/>
            <a:ext cx="498809" cy="832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xmlns="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615742" y="4973743"/>
            <a:ext cx="430407" cy="45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FF34A8AC-27C7-4A0D-BB94-3824E2EF44E2}"/>
              </a:ext>
            </a:extLst>
          </p:cNvPr>
          <p:cNvGrpSpPr/>
          <p:nvPr/>
        </p:nvGrpSpPr>
        <p:grpSpPr>
          <a:xfrm>
            <a:off x="3807485" y="2351893"/>
            <a:ext cx="3595153" cy="1010245"/>
            <a:chOff x="3344703" y="2325611"/>
            <a:chExt cx="3595153" cy="101024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xmlns="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44703" y="3081924"/>
              <a:ext cx="3595153" cy="253932"/>
            </a:xfrm>
            <a:prstGeom prst="curvedConnector4">
              <a:avLst>
                <a:gd name="adj1" fmla="val -6359"/>
                <a:gd name="adj2" fmla="val 2808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xmlns="" id="{A5B1597F-A2C9-4F7F-B965-ECF51B295F28}"/>
                </a:ext>
              </a:extLst>
            </p:cNvPr>
            <p:cNvSpPr/>
            <p:nvPr/>
          </p:nvSpPr>
          <p:spPr>
            <a:xfrm>
              <a:off x="4693375" y="2325611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724CCD7E-51E2-44F2-AE4D-0F01F0408108}"/>
              </a:ext>
            </a:extLst>
          </p:cNvPr>
          <p:cNvGrpSpPr/>
          <p:nvPr/>
        </p:nvGrpSpPr>
        <p:grpSpPr>
          <a:xfrm>
            <a:off x="3823654" y="3987858"/>
            <a:ext cx="3526751" cy="985885"/>
            <a:chOff x="3293905" y="3961576"/>
            <a:chExt cx="3526751" cy="985885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xmlns="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4655960"/>
              <a:ext cx="3526751" cy="291501"/>
            </a:xfrm>
            <a:prstGeom prst="curvedConnector4">
              <a:avLst>
                <a:gd name="adj1" fmla="val -6482"/>
                <a:gd name="adj2" fmla="val 244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xmlns="" id="{14667C73-7560-4684-8922-C76634A3FE49}"/>
                </a:ext>
              </a:extLst>
            </p:cNvPr>
            <p:cNvSpPr/>
            <p:nvPr/>
          </p:nvSpPr>
          <p:spPr>
            <a:xfrm>
              <a:off x="4230252" y="396157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xmlns="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445433"/>
            <a:ext cx="825644" cy="72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xmlns="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189753" y="4168619"/>
            <a:ext cx="841813" cy="8508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xmlns="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xmlns="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402638" y="3362138"/>
            <a:ext cx="997618" cy="7762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xmlns="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50405" y="4138389"/>
            <a:ext cx="1049851" cy="8353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xmlns="" id="{0FAED9CA-2EFB-4744-A196-15FFB8980738}"/>
              </a:ext>
            </a:extLst>
          </p:cNvPr>
          <p:cNvSpPr/>
          <p:nvPr/>
        </p:nvSpPr>
        <p:spPr>
          <a:xfrm>
            <a:off x="7434422" y="341502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xmlns="" id="{AEC69F52-2081-4B21-AC2F-280DCC93A63B}"/>
              </a:ext>
            </a:extLst>
          </p:cNvPr>
          <p:cNvSpPr/>
          <p:nvPr/>
        </p:nvSpPr>
        <p:spPr>
          <a:xfrm>
            <a:off x="7518601" y="422373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xmlns="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xmlns="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xmlns="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xmlns="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xmlns="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xmlns="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sz="4000" dirty="0">
                <a:latin typeface="HY나무M" panose="02030600000101010101" pitchFamily="18" charset="-127"/>
                <a:ea typeface="HY나무M" panose="0203060000010101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HY나무M" panose="02030600000101010101" pitchFamily="18" charset="-127"/>
                <a:ea typeface="HY나무M" panose="0203060000010101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HY나무M" panose="02030600000101010101" pitchFamily="18" charset="-127"/>
                <a:ea typeface="HY나무M" panose="0203060000010101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11811664" cy="4127627"/>
          </a:xfrm>
        </p:spPr>
        <p:txBody>
          <a:bodyPr rtlCol="0">
            <a:normAutofit/>
          </a:bodyPr>
          <a:lstStyle/>
          <a:p>
            <a:pPr marL="502920" indent="-457200">
              <a:lnSpc>
                <a:spcPct val="100000"/>
              </a:lnSpc>
              <a:buAutoNum type="arabicPeriod"/>
            </a:pPr>
            <a:r>
              <a:rPr lang="ko-KR" altLang="en-US" dirty="0">
                <a:latin typeface="HY나무M" panose="02030600000101010101" pitchFamily="18" charset="-127"/>
                <a:ea typeface="HY나무M" panose="02030600000101010101" pitchFamily="18" charset="-127"/>
              </a:rPr>
              <a:t>동물 </a:t>
            </a:r>
            <a:r>
              <a:rPr lang="en-US" altLang="ko-KR" dirty="0">
                <a:latin typeface="HY나무M" panose="02030600000101010101" pitchFamily="18" charset="-127"/>
                <a:ea typeface="HY나무M" panose="02030600000101010101" pitchFamily="18" charset="-127"/>
              </a:rPr>
              <a:t>AI </a:t>
            </a:r>
            <a:r>
              <a:rPr lang="ko-KR" altLang="en-US" dirty="0"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구현</a:t>
            </a:r>
            <a:endParaRPr lang="ko-KR" altLang="en-US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marL="502920" indent="-457200">
              <a:lnSpc>
                <a:spcPct val="100000"/>
              </a:lnSpc>
              <a:buAutoNum type="arabicPeriod"/>
            </a:pPr>
            <a:r>
              <a:rPr lang="ko-KR" altLang="en-US" dirty="0">
                <a:latin typeface="HY나무M" panose="02030600000101010101" pitchFamily="18" charset="-127"/>
                <a:ea typeface="HY나무M" panose="02030600000101010101" pitchFamily="18" charset="-127"/>
              </a:rPr>
              <a:t>게임 최적화 </a:t>
            </a: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/>
            </a:r>
            <a:b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</a:b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	Pooling </a:t>
            </a:r>
            <a:r>
              <a:rPr lang="ko-KR" altLang="en-US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기법 </a:t>
            </a: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게임을 시작하기 전에 미리 생성해둔 메모리를 저장하고 필요</a:t>
            </a: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/>
            </a:r>
            <a:b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</a:b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	</a:t>
            </a:r>
            <a:r>
              <a:rPr lang="ko-KR" altLang="en-US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할 때마다 그 메모리를 사용하고 다시 돌려보내는 기법</a:t>
            </a: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  <a:b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</a:b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		-</a:t>
            </a:r>
            <a:r>
              <a:rPr lang="ko-KR" altLang="en-US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아이템 생성</a:t>
            </a: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, </a:t>
            </a:r>
            <a:r>
              <a:rPr lang="ko-KR" altLang="en-US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동물 오브젝트 생성</a:t>
            </a: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/>
            </a:r>
            <a:b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</a:b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	</a:t>
            </a:r>
            <a:r>
              <a:rPr lang="en-US" altLang="ko-KR" dirty="0" err="1" smtClean="0">
                <a:latin typeface="HY나무M" panose="02030600000101010101" pitchFamily="18" charset="-127"/>
                <a:ea typeface="HY나무M" panose="02030600000101010101" pitchFamily="18" charset="-127"/>
              </a:rPr>
              <a:t>Coroutine</a:t>
            </a:r>
            <a:r>
              <a:rPr lang="ko-KR" altLang="en-US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 기법</a:t>
            </a: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 : </a:t>
            </a:r>
            <a:r>
              <a:rPr lang="ko-KR" altLang="en-US" dirty="0" err="1" smtClean="0">
                <a:latin typeface="HY나무M" panose="02030600000101010101" pitchFamily="18" charset="-127"/>
                <a:ea typeface="HY나무M" panose="02030600000101010101" pitchFamily="18" charset="-127"/>
              </a:rPr>
              <a:t>코루틴을</a:t>
            </a:r>
            <a:r>
              <a:rPr lang="ko-KR" altLang="en-US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 사용함으로써 멀티 </a:t>
            </a:r>
            <a:r>
              <a:rPr lang="ko-KR" altLang="en-US" dirty="0" err="1" smtClean="0">
                <a:latin typeface="HY나무M" panose="02030600000101010101" pitchFamily="18" charset="-127"/>
                <a:ea typeface="HY나무M" panose="02030600000101010101" pitchFamily="18" charset="-127"/>
              </a:rPr>
              <a:t>쓰레드와</a:t>
            </a:r>
            <a:r>
              <a:rPr lang="ko-KR" altLang="en-US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 같은 효과를 가져온다</a:t>
            </a: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  <a:b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</a:b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		-</a:t>
            </a:r>
            <a:r>
              <a:rPr lang="ko-KR" altLang="en-US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상호 충돌 애니메이션 재생 등</a:t>
            </a:r>
            <a:r>
              <a:rPr lang="en-US" altLang="ko-KR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…</a:t>
            </a:r>
            <a:r>
              <a:rPr lang="ko-KR" altLang="en-US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endParaRPr lang="en-US" altLang="ko-KR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marL="502920" indent="-457200">
              <a:lnSpc>
                <a:spcPct val="100000"/>
              </a:lnSpc>
              <a:buAutoNum type="arabicPeriod"/>
            </a:pPr>
            <a:r>
              <a:rPr lang="ko-KR" altLang="en-US" dirty="0">
                <a:latin typeface="HY나무M" panose="02030600000101010101" pitchFamily="18" charset="-127"/>
                <a:ea typeface="HY나무M" panose="02030600000101010101" pitchFamily="18" charset="-127"/>
              </a:rPr>
              <a:t>그래픽 리소스 최적화 </a:t>
            </a:r>
            <a:r>
              <a:rPr lang="en-US" altLang="ko-KR" dirty="0">
                <a:latin typeface="HY나무M" panose="02030600000101010101" pitchFamily="18" charset="-127"/>
                <a:ea typeface="HY나무M" panose="02030600000101010101" pitchFamily="18" charset="-127"/>
              </a:rPr>
              <a:t>(</a:t>
            </a:r>
            <a:r>
              <a:rPr lang="ko-KR" altLang="en-US" dirty="0" err="1">
                <a:latin typeface="HY나무M" panose="02030600000101010101" pitchFamily="18" charset="-127"/>
                <a:ea typeface="HY나무M" panose="02030600000101010101" pitchFamily="18" charset="-127"/>
              </a:rPr>
              <a:t>오클루젼</a:t>
            </a:r>
            <a:r>
              <a:rPr lang="ko-KR" altLang="en-US" dirty="0"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dirty="0" err="1">
                <a:latin typeface="HY나무M" panose="02030600000101010101" pitchFamily="18" charset="-127"/>
                <a:ea typeface="HY나무M" panose="02030600000101010101" pitchFamily="18" charset="-127"/>
              </a:rPr>
              <a:t>컬링</a:t>
            </a:r>
            <a:r>
              <a:rPr lang="en-US" altLang="ko-KR" dirty="0">
                <a:latin typeface="HY나무M" panose="02030600000101010101" pitchFamily="18" charset="-127"/>
                <a:ea typeface="HY나무M" panose="02030600000101010101" pitchFamily="18" charset="-127"/>
              </a:rPr>
              <a:t>, LOD)</a:t>
            </a:r>
            <a:endParaRPr lang="en-US" altLang="ko-KR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084072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데이터베이스 연동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 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연합국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추축국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초식동물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6440" y="3933056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093DA2-F3D0-427E-B715-2D34C7E3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xmlns="" id="{4DA5E9AF-B53E-496C-9E4A-E6F77C2C8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158104"/>
              </p:ext>
            </p:extLst>
          </p:nvPr>
        </p:nvGraphicFramePr>
        <p:xfrm>
          <a:off x="2279576" y="2132856"/>
          <a:ext cx="7920880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65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543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박병근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맵 레벨디자인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최적화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강래민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최적화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나경종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0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ECCC21-FA81-4FA5-984D-066894E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4D76BAB-1C27-4321-9D3C-F83341FDD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14">
            <a:extLst>
              <a:ext uri="{FF2B5EF4-FFF2-40B4-BE49-F238E27FC236}">
                <a16:creationId xmlns:a16="http://schemas.microsoft.com/office/drawing/2014/main" xmlns="" id="{365DA236-7469-420E-9FDD-96219401C7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96385"/>
              </p:ext>
            </p:extLst>
          </p:nvPr>
        </p:nvGraphicFramePr>
        <p:xfrm>
          <a:off x="407368" y="1143444"/>
          <a:ext cx="11296003" cy="4971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0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37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5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개발목록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모델링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UI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이펙트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4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맵</a:t>
                      </a:r>
                      <a:r>
                        <a:rPr lang="ko-KR" altLang="en-US" sz="1400" baseline="0" dirty="0">
                          <a:latin typeface="+mj-ea"/>
                          <a:ea typeface="+mj-ea"/>
                        </a:rPr>
                        <a:t> 레벨디자인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게임 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8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충돌체크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AI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RPG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요소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31175552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게임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207199"/>
                  </a:ext>
                </a:extLst>
              </a:tr>
            </a:tbl>
          </a:graphicData>
        </a:graphic>
      </p:graphicFrame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xmlns="" id="{914B5941-3F37-4C93-8DFE-187FB675B907}"/>
              </a:ext>
            </a:extLst>
          </p:cNvPr>
          <p:cNvSpPr/>
          <p:nvPr/>
        </p:nvSpPr>
        <p:spPr>
          <a:xfrm>
            <a:off x="2231687" y="3350607"/>
            <a:ext cx="3600400" cy="236629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xmlns="" id="{8156D240-EC45-4860-8111-14550B84F3E5}"/>
              </a:ext>
            </a:extLst>
          </p:cNvPr>
          <p:cNvSpPr/>
          <p:nvPr/>
        </p:nvSpPr>
        <p:spPr>
          <a:xfrm>
            <a:off x="1919535" y="2779173"/>
            <a:ext cx="3460985" cy="194987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xmlns="" id="{0D2D08B4-39A6-4D30-BB74-6C6D67EB0B72}"/>
              </a:ext>
            </a:extLst>
          </p:cNvPr>
          <p:cNvSpPr/>
          <p:nvPr/>
        </p:nvSpPr>
        <p:spPr>
          <a:xfrm>
            <a:off x="8054649" y="2006374"/>
            <a:ext cx="2251223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xmlns="" id="{147E2305-A996-4073-A7AC-8B3899F5EA11}"/>
              </a:ext>
            </a:extLst>
          </p:cNvPr>
          <p:cNvSpPr/>
          <p:nvPr/>
        </p:nvSpPr>
        <p:spPr>
          <a:xfrm>
            <a:off x="4277667" y="4105272"/>
            <a:ext cx="4848396" cy="26492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xmlns="" id="{DEA6497F-01F5-44E4-BF22-8FAC43CDF10F}"/>
              </a:ext>
            </a:extLst>
          </p:cNvPr>
          <p:cNvSpPr/>
          <p:nvPr/>
        </p:nvSpPr>
        <p:spPr>
          <a:xfrm>
            <a:off x="6002890" y="4990926"/>
            <a:ext cx="4103517" cy="2413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7">
            <a:extLst>
              <a:ext uri="{FF2B5EF4-FFF2-40B4-BE49-F238E27FC236}">
                <a16:creationId xmlns:a16="http://schemas.microsoft.com/office/drawing/2014/main" xmlns="" id="{94456454-ADA0-4054-A304-981A0406B76A}"/>
              </a:ext>
            </a:extLst>
          </p:cNvPr>
          <p:cNvSpPr/>
          <p:nvPr/>
        </p:nvSpPr>
        <p:spPr>
          <a:xfrm>
            <a:off x="1919536" y="1623078"/>
            <a:ext cx="3460985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38">
            <a:extLst>
              <a:ext uri="{FF2B5EF4-FFF2-40B4-BE49-F238E27FC236}">
                <a16:creationId xmlns:a16="http://schemas.microsoft.com/office/drawing/2014/main" xmlns="" id="{ECB712ED-E199-4CB4-938B-5DF2B7F4EA1B}"/>
              </a:ext>
            </a:extLst>
          </p:cNvPr>
          <p:cNvSpPr/>
          <p:nvPr/>
        </p:nvSpPr>
        <p:spPr>
          <a:xfrm>
            <a:off x="9840416" y="2401208"/>
            <a:ext cx="1737187" cy="246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xmlns="" id="{BEB18BF9-A210-41DD-8E98-8C558134A17C}"/>
              </a:ext>
            </a:extLst>
          </p:cNvPr>
          <p:cNvSpPr/>
          <p:nvPr/>
        </p:nvSpPr>
        <p:spPr>
          <a:xfrm>
            <a:off x="9264352" y="3687863"/>
            <a:ext cx="2376264" cy="239526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AA3EA0B0-9CDF-410F-B393-9A90A0B83B58}"/>
              </a:ext>
            </a:extLst>
          </p:cNvPr>
          <p:cNvSpPr txBox="1">
            <a:spLocks/>
          </p:cNvSpPr>
          <p:nvPr/>
        </p:nvSpPr>
        <p:spPr>
          <a:xfrm>
            <a:off x="-722993" y="-67824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52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BDCBD32-449F-4BC1-B9EB-B7494BFFEB09}"/>
              </a:ext>
            </a:extLst>
          </p:cNvPr>
          <p:cNvGrpSpPr/>
          <p:nvPr/>
        </p:nvGrpSpPr>
        <p:grpSpPr>
          <a:xfrm>
            <a:off x="7522394" y="593010"/>
            <a:ext cx="4045275" cy="421687"/>
            <a:chOff x="7522394" y="593010"/>
            <a:chExt cx="4045275" cy="42168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D82517C4-A997-4C59-B0EF-EF2B0E035C00}"/>
                </a:ext>
              </a:extLst>
            </p:cNvPr>
            <p:cNvSpPr/>
            <p:nvPr/>
          </p:nvSpPr>
          <p:spPr>
            <a:xfrm>
              <a:off x="8069596" y="644256"/>
              <a:ext cx="3498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박병근</a:t>
              </a:r>
              <a:r>
                <a:rPr lang="en-US" altLang="ko-KR" dirty="0"/>
                <a:t>            </a:t>
              </a:r>
              <a:r>
                <a:rPr lang="ko-KR" altLang="en-US" dirty="0" err="1"/>
                <a:t>나경종</a:t>
              </a:r>
              <a:r>
                <a:rPr lang="en-US" altLang="ko-KR" dirty="0"/>
                <a:t>           </a:t>
              </a:r>
              <a:r>
                <a:rPr lang="ko-KR" altLang="en-US" dirty="0" err="1"/>
                <a:t>강래민</a:t>
              </a:r>
              <a:endParaRPr lang="ko-KR" altLang="en-US" dirty="0"/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xmlns="" id="{CC62716A-F4F9-4FD2-AE20-26FBA71AAD5B}"/>
                </a:ext>
              </a:extLst>
            </p:cNvPr>
            <p:cNvSpPr/>
            <p:nvPr/>
          </p:nvSpPr>
          <p:spPr>
            <a:xfrm>
              <a:off x="7522394" y="593010"/>
              <a:ext cx="605307" cy="412124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7">
              <a:extLst>
                <a:ext uri="{FF2B5EF4-FFF2-40B4-BE49-F238E27FC236}">
                  <a16:creationId xmlns:a16="http://schemas.microsoft.com/office/drawing/2014/main" xmlns="" id="{23B7AEF8-068F-464F-BBA4-76729CD8422A}"/>
                </a:ext>
              </a:extLst>
            </p:cNvPr>
            <p:cNvSpPr/>
            <p:nvPr/>
          </p:nvSpPr>
          <p:spPr>
            <a:xfrm>
              <a:off x="8914779" y="602573"/>
              <a:ext cx="566670" cy="41212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xmlns="" id="{2B662F5F-2B98-4983-B9D8-71EE4EDDF7F3}"/>
                </a:ext>
              </a:extLst>
            </p:cNvPr>
            <p:cNvSpPr/>
            <p:nvPr/>
          </p:nvSpPr>
          <p:spPr>
            <a:xfrm>
              <a:off x="10209965" y="593010"/>
              <a:ext cx="566670" cy="41212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xmlns="" id="{A3BF46C4-81A4-4C8A-BF54-6537CC1B0555}"/>
              </a:ext>
            </a:extLst>
          </p:cNvPr>
          <p:cNvSpPr/>
          <p:nvPr/>
        </p:nvSpPr>
        <p:spPr>
          <a:xfrm>
            <a:off x="6672064" y="4475771"/>
            <a:ext cx="2453999" cy="15420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35">
            <a:extLst>
              <a:ext uri="{FF2B5EF4-FFF2-40B4-BE49-F238E27FC236}">
                <a16:creationId xmlns:a16="http://schemas.microsoft.com/office/drawing/2014/main" xmlns="" id="{A7495109-1857-44F7-8789-13858D09AABD}"/>
              </a:ext>
            </a:extLst>
          </p:cNvPr>
          <p:cNvSpPr/>
          <p:nvPr/>
        </p:nvSpPr>
        <p:spPr>
          <a:xfrm>
            <a:off x="6672064" y="4672929"/>
            <a:ext cx="2453999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8">
            <a:extLst>
              <a:ext uri="{FF2B5EF4-FFF2-40B4-BE49-F238E27FC236}">
                <a16:creationId xmlns:a16="http://schemas.microsoft.com/office/drawing/2014/main" xmlns="" id="{F810A4AA-43F5-403E-89DE-96766C22736D}"/>
              </a:ext>
            </a:extLst>
          </p:cNvPr>
          <p:cNvSpPr/>
          <p:nvPr/>
        </p:nvSpPr>
        <p:spPr>
          <a:xfrm>
            <a:off x="1919536" y="3028309"/>
            <a:ext cx="3460985" cy="1761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xmlns="" id="{853E3412-BB0B-4CA8-B1E5-6984E1B757D1}"/>
              </a:ext>
            </a:extLst>
          </p:cNvPr>
          <p:cNvSpPr/>
          <p:nvPr/>
        </p:nvSpPr>
        <p:spPr>
          <a:xfrm>
            <a:off x="2999657" y="5273649"/>
            <a:ext cx="3692036" cy="16333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xmlns="" id="{D1A12837-BCCE-4E2B-8AB1-50D5F944442B}"/>
              </a:ext>
            </a:extLst>
          </p:cNvPr>
          <p:cNvSpPr/>
          <p:nvPr/>
        </p:nvSpPr>
        <p:spPr>
          <a:xfrm>
            <a:off x="2999657" y="5491133"/>
            <a:ext cx="3692036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xmlns="" id="{2BA098C1-EC60-44CA-81AE-4EC3725A030C}"/>
              </a:ext>
            </a:extLst>
          </p:cNvPr>
          <p:cNvSpPr/>
          <p:nvPr/>
        </p:nvSpPr>
        <p:spPr>
          <a:xfrm>
            <a:off x="6724666" y="5718493"/>
            <a:ext cx="4339886" cy="191996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5">
            <a:extLst>
              <a:ext uri="{FF2B5EF4-FFF2-40B4-BE49-F238E27FC236}">
                <a16:creationId xmlns:a16="http://schemas.microsoft.com/office/drawing/2014/main" xmlns="" id="{D00C07D5-05F7-4D15-A248-8FC2D0735B3B}"/>
              </a:ext>
            </a:extLst>
          </p:cNvPr>
          <p:cNvSpPr/>
          <p:nvPr/>
        </p:nvSpPr>
        <p:spPr>
          <a:xfrm>
            <a:off x="6724666" y="5935976"/>
            <a:ext cx="4339886" cy="17132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13174C-EBA2-4C60-87FA-5BA49E5A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79257B6-2BD4-4332-96BB-A4EB99B5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활용을 통한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서버 구현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 서바이벌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78B7A9-7965-4E94-B4F8-4F5369C4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CCAA659-C27D-44D7-B8C2-14EA9801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엔진 기능 숙달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그래픽</a:t>
            </a: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애니메이션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 프로젝트 경험을 통한 의사소통 능력 증진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다양한 컨텐츠 제공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ko-KR" altLang="en-US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9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 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xmlns="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xmlns="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4C4E50DB-19A8-46DC-90E2-DC4D68C2EB15}"/>
              </a:ext>
            </a:extLst>
          </p:cNvPr>
          <p:cNvSpPr/>
          <p:nvPr/>
        </p:nvSpPr>
        <p:spPr>
          <a:xfrm>
            <a:off x="7056523" y="5753005"/>
            <a:ext cx="2880320" cy="3693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86DA188A-D5C2-40FC-8F6C-38952EA67AFE}"/>
              </a:ext>
            </a:extLst>
          </p:cNvPr>
          <p:cNvSpPr/>
          <p:nvPr/>
        </p:nvSpPr>
        <p:spPr>
          <a:xfrm>
            <a:off x="2279575" y="4437112"/>
            <a:ext cx="2304257" cy="1584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지도 표기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동물 오브젝트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단축키 아이템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허기 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2861E13B-0492-48BB-8E3A-C427E0CD3B18}"/>
              </a:ext>
            </a:extLst>
          </p:cNvPr>
          <p:cNvSpPr/>
          <p:nvPr/>
        </p:nvSpPr>
        <p:spPr>
          <a:xfrm>
            <a:off x="3304508" y="196546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5D5C003D-0D06-4760-824A-2BCD047C6A19}"/>
              </a:ext>
            </a:extLst>
          </p:cNvPr>
          <p:cNvSpPr/>
          <p:nvPr/>
        </p:nvSpPr>
        <p:spPr>
          <a:xfrm>
            <a:off x="6053886" y="342475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C2B687A-C0A4-4E22-974D-3B671D7D4340}"/>
              </a:ext>
            </a:extLst>
          </p:cNvPr>
          <p:cNvSpPr/>
          <p:nvPr/>
        </p:nvSpPr>
        <p:spPr>
          <a:xfrm>
            <a:off x="5909869" y="5354653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587DADB-6F26-4DE8-8F45-5A9AEFE6FE51}"/>
              </a:ext>
            </a:extLst>
          </p:cNvPr>
          <p:cNvSpPr/>
          <p:nvPr/>
        </p:nvSpPr>
        <p:spPr>
          <a:xfrm>
            <a:off x="9120336" y="5598387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1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E8BAA4-EDFF-498D-A960-17882772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 </a:t>
            </a:r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티저 영상제작</a:t>
            </a:r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6" name="2015180049나경종">
            <a:hlinkClick r:id="" action="ppaction://media"/>
            <a:extLst>
              <a:ext uri="{FF2B5EF4-FFF2-40B4-BE49-F238E27FC236}">
                <a16:creationId xmlns:a16="http://schemas.microsoft.com/office/drawing/2014/main" xmlns="" id="{1131F818-58D7-419C-A3E7-8B5EB8C3C3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0375" y="1901825"/>
            <a:ext cx="6191250" cy="4127500"/>
          </a:xfrm>
        </p:spPr>
      </p:pic>
    </p:spTree>
    <p:extLst>
      <p:ext uri="{BB962C8B-B14F-4D97-AF65-F5344CB8AC3E}">
        <p14:creationId xmlns:p14="http://schemas.microsoft.com/office/powerpoint/2010/main" val="381632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타 게임과의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7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7617</TotalTime>
  <Words>1576</Words>
  <Application>Microsoft Office PowerPoint</Application>
  <PresentationFormat>와이드스크린</PresentationFormat>
  <Paragraphs>422</Paragraphs>
  <Slides>36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210 맨발의청춘 L</vt:lpstr>
      <vt:lpstr>맑은 고딕</vt:lpstr>
      <vt:lpstr>210 맨발의청춘 B</vt:lpstr>
      <vt:lpstr>HY나무M</vt:lpstr>
      <vt:lpstr>맑은 고딕</vt:lpstr>
      <vt:lpstr>Arial</vt:lpstr>
      <vt:lpstr>Euphemia</vt:lpstr>
      <vt:lpstr>Wingdings</vt:lpstr>
      <vt:lpstr>줄무늬 디자인 파란색 16 x 9</vt:lpstr>
      <vt:lpstr>Man in the Wild</vt:lpstr>
      <vt:lpstr>목차</vt:lpstr>
      <vt:lpstr>게임 소개</vt:lpstr>
      <vt:lpstr>연구 목적</vt:lpstr>
      <vt:lpstr>중점 연구 분석</vt:lpstr>
      <vt:lpstr>게임 소개</vt:lpstr>
      <vt:lpstr>예상 게임플레이</vt:lpstr>
      <vt:lpstr>예상 게임플레이 (티저 영상제작)</vt:lpstr>
      <vt:lpstr>타 게임과의 비교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개발 환경</vt:lpstr>
      <vt:lpstr>게임 특징</vt:lpstr>
      <vt:lpstr>게임 배경</vt:lpstr>
      <vt:lpstr>게임 특징</vt:lpstr>
      <vt:lpstr>게임 구성 </vt:lpstr>
      <vt:lpstr>플레이어</vt:lpstr>
      <vt:lpstr>맵</vt:lpstr>
      <vt:lpstr>중립 오브젝트</vt:lpstr>
      <vt:lpstr>아이템</vt:lpstr>
      <vt:lpstr>총기 강화</vt:lpstr>
      <vt:lpstr>보스 오브젝트</vt:lpstr>
      <vt:lpstr>게임 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역할 분담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Windows 사용자</cp:lastModifiedBy>
  <cp:revision>170</cp:revision>
  <dcterms:created xsi:type="dcterms:W3CDTF">2017-11-22T07:27:05Z</dcterms:created>
  <dcterms:modified xsi:type="dcterms:W3CDTF">2018-02-06T14:41:31Z</dcterms:modified>
</cp:coreProperties>
</file>